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45" autoAdjust="0"/>
    <p:restoredTop sz="98398" autoAdjust="0"/>
  </p:normalViewPr>
  <p:slideViewPr>
    <p:cSldViewPr snapToGrid="0">
      <p:cViewPr varScale="1">
        <p:scale>
          <a:sx n="89" d="100"/>
          <a:sy n="89" d="100"/>
        </p:scale>
        <p:origin x="1200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281E8A-4141-4000-9410-29BAC385D52F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BC380-1C19-471E-A9C1-E32DB49F5E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8941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EBC380-1C19-471E-A9C1-E32DB49F5E3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9987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BEBF-6AF9-4B88-9D20-44AC7858C222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EA29-2A58-4D2B-980F-129585877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2895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BEBF-6AF9-4B88-9D20-44AC7858C222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EA29-2A58-4D2B-980F-129585877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8971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BEBF-6AF9-4B88-9D20-44AC7858C222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EA29-2A58-4D2B-980F-129585877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3216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BEBF-6AF9-4B88-9D20-44AC7858C222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EA29-2A58-4D2B-980F-129585877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8937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BEBF-6AF9-4B88-9D20-44AC7858C222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EA29-2A58-4D2B-980F-129585877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1886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BEBF-6AF9-4B88-9D20-44AC7858C222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EA29-2A58-4D2B-980F-129585877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0067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BEBF-6AF9-4B88-9D20-44AC7858C222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EA29-2A58-4D2B-980F-129585877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8708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BEBF-6AF9-4B88-9D20-44AC7858C222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EA29-2A58-4D2B-980F-129585877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4464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BEBF-6AF9-4B88-9D20-44AC7858C222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EA29-2A58-4D2B-980F-129585877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8338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BEBF-6AF9-4B88-9D20-44AC7858C222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EA29-2A58-4D2B-980F-129585877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4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7BEBF-6AF9-4B88-9D20-44AC7858C222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EA29-2A58-4D2B-980F-129585877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3448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7BEBF-6AF9-4B88-9D20-44AC7858C222}" type="datetimeFigureOut">
              <a:rPr lang="cs-CZ" smtClean="0"/>
              <a:t>05.10.2020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1EA29-2A58-4D2B-980F-1295858779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0233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112370" y="0"/>
            <a:ext cx="47794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altLang="cs-CZ" dirty="0"/>
              <a:t>www.fkostrov.cz</a:t>
            </a:r>
            <a:endParaRPr lang="cs-CZ" altLang="cs-CZ" dirty="0">
              <a:solidFill>
                <a:schemeClr val="accent2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938271" y="323164"/>
            <a:ext cx="4953569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85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"EFKÁČKO"</a:t>
            </a:r>
          </a:p>
        </p:txBody>
      </p:sp>
      <p:sp>
        <p:nvSpPr>
          <p:cNvPr id="7" name="Obdélník 6"/>
          <p:cNvSpPr/>
          <p:nvPr/>
        </p:nvSpPr>
        <p:spPr>
          <a:xfrm>
            <a:off x="5112369" y="1636544"/>
            <a:ext cx="47860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altLang="cs-CZ" sz="2400" b="1" dirty="0">
                <a:cs typeface="Arial" panose="020B0604020202020204" pitchFamily="34" charset="0"/>
              </a:rPr>
              <a:t>VÍTÁME VÁS NA DIVIZNÍM UTKÁNÍ </a:t>
            </a:r>
          </a:p>
          <a:p>
            <a:pPr algn="ctr"/>
            <a:r>
              <a:rPr lang="cs-CZ" altLang="cs-CZ" sz="2400" b="1" dirty="0"/>
              <a:t>v sobotu</a:t>
            </a:r>
            <a:r>
              <a:rPr lang="cs-CZ" altLang="cs-CZ" sz="2400" b="1" dirty="0">
                <a:solidFill>
                  <a:schemeClr val="accent1">
                    <a:lumMod val="50000"/>
                  </a:schemeClr>
                </a:solidFill>
              </a:rPr>
              <a:t> 3.10.2020 </a:t>
            </a:r>
            <a:r>
              <a:rPr lang="cs-CZ" altLang="cs-CZ" sz="2400" b="1" dirty="0"/>
              <a:t>od </a:t>
            </a:r>
            <a:r>
              <a:rPr lang="cs-CZ" altLang="cs-CZ" sz="2400" b="1" dirty="0">
                <a:solidFill>
                  <a:schemeClr val="accent1">
                    <a:lumMod val="50000"/>
                  </a:schemeClr>
                </a:solidFill>
              </a:rPr>
              <a:t>15:00</a:t>
            </a:r>
            <a:r>
              <a:rPr lang="cs-CZ" altLang="cs-CZ" sz="2400" b="1" dirty="0"/>
              <a:t> hod.</a:t>
            </a:r>
            <a:endParaRPr lang="cs-CZ" altLang="cs-CZ" sz="2400" b="1" dirty="0">
              <a:solidFill>
                <a:schemeClr val="accent2"/>
              </a:solidFill>
            </a:endParaRPr>
          </a:p>
        </p:txBody>
      </p:sp>
      <p:pic>
        <p:nvPicPr>
          <p:cNvPr id="35" name="obrázek 1" descr="http://vysledky.lidovky.cz/fotogalerie/vetsi/9590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51665" y="2596730"/>
            <a:ext cx="1610556" cy="1168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Obdélník 14"/>
          <p:cNvSpPr/>
          <p:nvPr/>
        </p:nvSpPr>
        <p:spPr>
          <a:xfrm>
            <a:off x="7234642" y="2782668"/>
            <a:ext cx="4138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600" b="1" dirty="0"/>
              <a:t>_</a:t>
            </a:r>
          </a:p>
        </p:txBody>
      </p:sp>
      <p:sp>
        <p:nvSpPr>
          <p:cNvPr id="17" name="Obdélník 16"/>
          <p:cNvSpPr/>
          <p:nvPr/>
        </p:nvSpPr>
        <p:spPr>
          <a:xfrm>
            <a:off x="4930596" y="3898102"/>
            <a:ext cx="49754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b="1" dirty="0"/>
              <a:t>Rozhodčí: </a:t>
            </a:r>
            <a:r>
              <a:rPr lang="cs-CZ" sz="1600" dirty="0"/>
              <a:t>Šimeček Libor - Rouček Karel, Hoch Karel </a:t>
            </a:r>
            <a:r>
              <a:rPr lang="cs-CZ" sz="1600" b="1" dirty="0"/>
              <a:t>Delegát: </a:t>
            </a:r>
            <a:r>
              <a:rPr lang="cs-CZ" sz="1600" dirty="0"/>
              <a:t>Holý Václav</a:t>
            </a:r>
          </a:p>
        </p:txBody>
      </p:sp>
      <p:sp>
        <p:nvSpPr>
          <p:cNvPr id="6" name="Obdélník 5"/>
          <p:cNvSpPr/>
          <p:nvPr/>
        </p:nvSpPr>
        <p:spPr>
          <a:xfrm>
            <a:off x="1765639" y="61555"/>
            <a:ext cx="304363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9508141" y="6586916"/>
            <a:ext cx="242761" cy="2103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4648012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cs-CZ" dirty="0"/>
          </a:p>
        </p:txBody>
      </p:sp>
      <p:sp>
        <p:nvSpPr>
          <p:cNvPr id="39" name="Obdélník 38"/>
          <p:cNvSpPr/>
          <p:nvPr/>
        </p:nvSpPr>
        <p:spPr>
          <a:xfrm>
            <a:off x="8377645" y="288335"/>
            <a:ext cx="4953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endParaRPr lang="cs-CZ" sz="1200" dirty="0"/>
          </a:p>
        </p:txBody>
      </p:sp>
      <p:cxnSp>
        <p:nvCxnSpPr>
          <p:cNvPr id="30" name="Přímá spojnice 29">
            <a:extLst>
              <a:ext uri="{FF2B5EF4-FFF2-40B4-BE49-F238E27FC236}">
                <a16:creationId xmlns:a16="http://schemas.microsoft.com/office/drawing/2014/main" xmlns="" id="{D92B1DD0-B9C1-4C04-9E7D-7AF154B4383B}"/>
              </a:ext>
            </a:extLst>
          </p:cNvPr>
          <p:cNvCxnSpPr>
            <a:cxnSpLocks/>
          </p:cNvCxnSpPr>
          <p:nvPr/>
        </p:nvCxnSpPr>
        <p:spPr>
          <a:xfrm>
            <a:off x="5085733" y="4568636"/>
            <a:ext cx="4832743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Obrázek 11">
            <a:extLst>
              <a:ext uri="{FF2B5EF4-FFF2-40B4-BE49-F238E27FC236}">
                <a16:creationId xmlns:a16="http://schemas.microsoft.com/office/drawing/2014/main" xmlns="" id="{908EBF82-6044-44C1-A41D-257F1D2974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0180" y="6498922"/>
            <a:ext cx="1012467" cy="317019"/>
          </a:xfrm>
          <a:prstGeom prst="rect">
            <a:avLst/>
          </a:prstGeom>
        </p:spPr>
      </p:pic>
      <p:pic>
        <p:nvPicPr>
          <p:cNvPr id="16" name="Obrázek 15">
            <a:extLst>
              <a:ext uri="{FF2B5EF4-FFF2-40B4-BE49-F238E27FC236}">
                <a16:creationId xmlns:a16="http://schemas.microsoft.com/office/drawing/2014/main" xmlns="" id="{F6E9B665-2523-4E06-BDAB-1FD5F53109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5789" y="6483727"/>
            <a:ext cx="3133732" cy="413023"/>
          </a:xfrm>
          <a:prstGeom prst="rect">
            <a:avLst/>
          </a:prstGeom>
        </p:spPr>
      </p:pic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xmlns="" id="{E2FEC71D-47D3-47E2-A656-78AA04BF05A0}"/>
              </a:ext>
            </a:extLst>
          </p:cNvPr>
          <p:cNvCxnSpPr>
            <a:cxnSpLocks/>
          </p:cNvCxnSpPr>
          <p:nvPr/>
        </p:nvCxnSpPr>
        <p:spPr>
          <a:xfrm>
            <a:off x="71912" y="4568636"/>
            <a:ext cx="4858684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bdélník 7"/>
          <p:cNvSpPr/>
          <p:nvPr/>
        </p:nvSpPr>
        <p:spPr>
          <a:xfrm>
            <a:off x="-12294" y="11627"/>
            <a:ext cx="4931057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b="1" dirty="0">
                <a:solidFill>
                  <a:srgbClr val="0070C0"/>
                </a:solidFill>
              </a:rPr>
              <a:t>B - tým sbírá bod po bodíku a nyní je už na 11. místě</a:t>
            </a:r>
          </a:p>
          <a:p>
            <a:r>
              <a:rPr lang="cs-CZ" sz="1400" b="1" dirty="0"/>
              <a:t>FK OSTROV B – Baník Pila 0:0 (0:0), penalty 3:0</a:t>
            </a:r>
          </a:p>
          <a:p>
            <a:r>
              <a:rPr lang="cs-CZ" sz="1100" b="1" dirty="0"/>
              <a:t>5. kolo I.A třída </a:t>
            </a:r>
          </a:p>
          <a:p>
            <a:pPr algn="just"/>
            <a:r>
              <a:rPr lang="cs-CZ" sz="1300" dirty="0"/>
              <a:t>V zápase s Pilou jsme chtěli navázat na vítězství v Merklíně. Bohužel přes velkou převahu jsme nebyli schopni vypracovat žádnou šanci. V penaltové loterii jsme nakonec získali cenný bod my, když </a:t>
            </a:r>
            <a:r>
              <a:rPr lang="cs-CZ" sz="1300" dirty="0" err="1"/>
              <a:t>Süttö</a:t>
            </a:r>
            <a:r>
              <a:rPr lang="cs-CZ" sz="1300" dirty="0"/>
              <a:t> ml. nedostal ze tří pokusů ani jednu branku. </a:t>
            </a:r>
          </a:p>
          <a:p>
            <a:pPr algn="just"/>
            <a:r>
              <a:rPr lang="cs-CZ" sz="1300" b="1" dirty="0"/>
              <a:t>Sestava FKO:	</a:t>
            </a:r>
            <a:r>
              <a:rPr lang="cs-CZ" sz="1300" dirty="0" err="1"/>
              <a:t>Süttö</a:t>
            </a:r>
            <a:r>
              <a:rPr lang="cs-CZ" sz="1300" dirty="0"/>
              <a:t> ml. - Groh, </a:t>
            </a:r>
            <a:r>
              <a:rPr lang="cs-CZ" sz="1300" dirty="0" err="1"/>
              <a:t>Tomáň</a:t>
            </a:r>
            <a:r>
              <a:rPr lang="cs-CZ" sz="1300" dirty="0"/>
              <a:t> (K), Chomát, Kunz -</a:t>
            </a:r>
          </a:p>
          <a:p>
            <a:pPr algn="just"/>
            <a:r>
              <a:rPr lang="cs-CZ" sz="1300" dirty="0"/>
              <a:t>	Bursík, </a:t>
            </a:r>
            <a:r>
              <a:rPr lang="cs-CZ" sz="1300" dirty="0" err="1"/>
              <a:t>Karbula</a:t>
            </a:r>
            <a:r>
              <a:rPr lang="cs-CZ" sz="1300" dirty="0"/>
              <a:t>, Veselý, Toth - </a:t>
            </a:r>
            <a:r>
              <a:rPr lang="cs-CZ" sz="1300" dirty="0" err="1"/>
              <a:t>Rjáško</a:t>
            </a:r>
            <a:r>
              <a:rPr lang="cs-CZ" sz="1300" dirty="0"/>
              <a:t>, Novotný</a:t>
            </a:r>
          </a:p>
          <a:p>
            <a:pPr>
              <a:spcBef>
                <a:spcPts val="600"/>
              </a:spcBef>
            </a:pPr>
            <a:r>
              <a:rPr lang="cs-CZ" sz="1400" b="1" dirty="0"/>
              <a:t>Dolní Rychnov – OSTROV B 2:2 (1:1), penalty 6:5</a:t>
            </a:r>
          </a:p>
          <a:p>
            <a:r>
              <a:rPr lang="cs-CZ" sz="1100" b="1" dirty="0"/>
              <a:t>6. kolo I.A třída </a:t>
            </a:r>
          </a:p>
          <a:p>
            <a:pPr algn="just"/>
            <a:r>
              <a:rPr lang="cs-CZ" sz="1300" dirty="0"/>
              <a:t>Do Rychnova jsme jeli ve velmi omlazené sestavě. Odehráli jsme velmi snaživý a bojovný zápas. Poprvé od svého návratu z KV se prosadil  Zedníček a v poslední min. jsme srovnali z penalty </a:t>
            </a:r>
            <a:r>
              <a:rPr lang="cs-CZ" sz="1300" dirty="0" err="1"/>
              <a:t>Tománě</a:t>
            </a:r>
            <a:r>
              <a:rPr lang="cs-CZ" sz="1300" dirty="0"/>
              <a:t>.</a:t>
            </a:r>
          </a:p>
          <a:p>
            <a:pPr algn="just"/>
            <a:r>
              <a:rPr lang="cs-CZ" sz="1300" b="1" dirty="0"/>
              <a:t>Sestava FKO:	</a:t>
            </a:r>
            <a:r>
              <a:rPr lang="cs-CZ" sz="1300" dirty="0" err="1"/>
              <a:t>Josífko</a:t>
            </a:r>
            <a:r>
              <a:rPr lang="cs-CZ" sz="1300" dirty="0"/>
              <a:t> - Kunz, </a:t>
            </a:r>
            <a:r>
              <a:rPr lang="cs-CZ" sz="1300" dirty="0" err="1"/>
              <a:t>Tomáň</a:t>
            </a:r>
            <a:r>
              <a:rPr lang="cs-CZ" sz="1300" dirty="0"/>
              <a:t> (K) Slavík, Kunz –</a:t>
            </a:r>
          </a:p>
          <a:p>
            <a:r>
              <a:rPr lang="cs-CZ" sz="1300" dirty="0"/>
              <a:t>	Veselý, </a:t>
            </a:r>
            <a:r>
              <a:rPr lang="cs-CZ" sz="1300" dirty="0" err="1"/>
              <a:t>Kiš</a:t>
            </a:r>
            <a:r>
              <a:rPr lang="cs-CZ" sz="1300" dirty="0"/>
              <a:t>, Ha Duj Anh, Zedníček - Bílek, Váňa  </a:t>
            </a:r>
          </a:p>
          <a:p>
            <a:pPr algn="just">
              <a:spcBef>
                <a:spcPts val="600"/>
              </a:spcBef>
            </a:pPr>
            <a:r>
              <a:rPr lang="cs-CZ" sz="1300" b="1" dirty="0">
                <a:solidFill>
                  <a:srgbClr val="0070C0"/>
                </a:solidFill>
              </a:rPr>
              <a:t>Štěpán Dvořák (trenér):</a:t>
            </a:r>
            <a:r>
              <a:rPr lang="cs-CZ" sz="13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sz="1300" dirty="0"/>
              <a:t>Chtěl bych poděkovat všem za bojovný a obětavý výkon. V dobrém světle se ukázal Jarda Zedníček, který s námi byl poprvé. Velký respekt si zaslouží naši dorostenci (Bílek, </a:t>
            </a:r>
            <a:r>
              <a:rPr lang="cs-CZ" sz="1300" dirty="0" err="1"/>
              <a:t>Savík</a:t>
            </a:r>
            <a:r>
              <a:rPr lang="cs-CZ" sz="1300" dirty="0"/>
              <a:t>, </a:t>
            </a:r>
            <a:r>
              <a:rPr lang="cs-CZ" sz="1300" dirty="0" err="1"/>
              <a:t>Kiš</a:t>
            </a:r>
            <a:r>
              <a:rPr lang="cs-CZ" sz="1300" dirty="0"/>
              <a:t>, Ha Duj Anh) , kteří nám museli vypomoci, i když je odpoledne čekalo těžké utkání v Chebu. Na hřišti si vedli všichni výborně a byli vidět“.</a:t>
            </a:r>
            <a:r>
              <a:rPr lang="cs-CZ" sz="1500" b="1" dirty="0">
                <a:solidFill>
                  <a:schemeClr val="accent5">
                    <a:lumMod val="75000"/>
                  </a:schemeClr>
                </a:solidFill>
              </a:rPr>
              <a:t>                                                               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5375" y="4674648"/>
            <a:ext cx="4991757" cy="2231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b="1" dirty="0">
                <a:solidFill>
                  <a:srgbClr val="0070C0"/>
                </a:solidFill>
              </a:rPr>
              <a:t>Dorost jede jako dobře namazaný stroj</a:t>
            </a:r>
          </a:p>
          <a:p>
            <a:pPr>
              <a:spcBef>
                <a:spcPts val="600"/>
              </a:spcBef>
            </a:pPr>
            <a:r>
              <a:rPr lang="cs-CZ" sz="1400" b="1" dirty="0"/>
              <a:t>FK OSTROV dorost – SK Toužim 7:0 (5:0)</a:t>
            </a:r>
          </a:p>
          <a:p>
            <a:r>
              <a:rPr lang="cs-CZ" sz="1300" b="1" dirty="0"/>
              <a:t>Branky FKO: </a:t>
            </a:r>
            <a:r>
              <a:rPr lang="cs-CZ" sz="1300" dirty="0" err="1"/>
              <a:t>Lešťan</a:t>
            </a:r>
            <a:r>
              <a:rPr lang="cs-CZ" sz="1300" dirty="0"/>
              <a:t> 2x, Bílek 2x, Jiřík, </a:t>
            </a:r>
            <a:r>
              <a:rPr lang="cs-CZ" sz="1300" dirty="0" err="1"/>
              <a:t>Reinl</a:t>
            </a:r>
            <a:r>
              <a:rPr lang="cs-CZ" sz="1300" dirty="0"/>
              <a:t>, </a:t>
            </a:r>
            <a:r>
              <a:rPr lang="cs-CZ" sz="1300" dirty="0" err="1"/>
              <a:t>Čerepeš</a:t>
            </a:r>
            <a:endParaRPr lang="cs-CZ" sz="1300" dirty="0"/>
          </a:p>
          <a:p>
            <a:pPr>
              <a:spcBef>
                <a:spcPts val="600"/>
              </a:spcBef>
            </a:pPr>
            <a:r>
              <a:rPr lang="cs-CZ" sz="1400" b="1" dirty="0"/>
              <a:t>Hvězda Cheb – FK OSTROV dorost 0:5 (0:1)</a:t>
            </a:r>
          </a:p>
          <a:p>
            <a:r>
              <a:rPr lang="cs-CZ" sz="1300" b="1" dirty="0"/>
              <a:t>Branky FKO: </a:t>
            </a:r>
            <a:r>
              <a:rPr lang="cs-CZ" sz="1300" dirty="0" err="1"/>
              <a:t>Lešťan</a:t>
            </a:r>
            <a:r>
              <a:rPr lang="cs-CZ" sz="1300" dirty="0"/>
              <a:t> 2x, Bílek, </a:t>
            </a:r>
            <a:r>
              <a:rPr lang="cs-CZ" sz="1300" dirty="0" err="1"/>
              <a:t>Kiš</a:t>
            </a:r>
            <a:r>
              <a:rPr lang="cs-CZ" sz="1300" dirty="0"/>
              <a:t>, </a:t>
            </a:r>
            <a:r>
              <a:rPr lang="cs-CZ" sz="1300" dirty="0" err="1"/>
              <a:t>Kodajek</a:t>
            </a:r>
            <a:endParaRPr lang="cs-CZ" sz="1300" dirty="0"/>
          </a:p>
          <a:p>
            <a:pPr algn="just">
              <a:spcBef>
                <a:spcPts val="600"/>
              </a:spcBef>
            </a:pPr>
            <a:r>
              <a:rPr lang="cs-CZ" sz="1300" dirty="0"/>
              <a:t>Dorostenci se pod vedením trenérů </a:t>
            </a:r>
            <a:r>
              <a:rPr lang="cs-CZ" sz="1300" dirty="0" err="1"/>
              <a:t>Sütta</a:t>
            </a:r>
            <a:r>
              <a:rPr lang="cs-CZ" sz="1300" dirty="0"/>
              <a:t>  a Vlasáka, díky skvělým výkonům dostali na druhé místo tabulky krajského přeboru pouze o bod za vedoucí Královské Poříčí. V sobotu je čeká od 10:00 další těžké utkání. Na domácím hřišti přivítají Mariánské Lázně.</a:t>
            </a:r>
            <a:endParaRPr lang="cs-CZ" sz="1300" b="1" dirty="0">
              <a:solidFill>
                <a:srgbClr val="FF0000"/>
              </a:solidFill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-40380" y="5365279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cs-CZ" sz="1200" dirty="0"/>
          </a:p>
          <a:p>
            <a:endParaRPr lang="cs-CZ" sz="1200" dirty="0"/>
          </a:p>
        </p:txBody>
      </p:sp>
      <p:pic>
        <p:nvPicPr>
          <p:cNvPr id="1026" name="Picture 2" descr="Aritma Praha (Česko) - logo, datum založení, oficiální stránky, stadión,  kontaktní údaj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299" y="2515420"/>
            <a:ext cx="1314565" cy="131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>
            <a:extLst>
              <a:ext uri="{FF2B5EF4-FFF2-40B4-BE49-F238E27FC236}">
                <a16:creationId xmlns:a16="http://schemas.microsoft.com/office/drawing/2014/main" xmlns="" id="{21F45203-5297-415C-9B87-3D63AF6CB994}"/>
              </a:ext>
            </a:extLst>
          </p:cNvPr>
          <p:cNvSpPr/>
          <p:nvPr/>
        </p:nvSpPr>
        <p:spPr>
          <a:xfrm>
            <a:off x="5034215" y="4601978"/>
            <a:ext cx="4854085" cy="17661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cs-CZ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 NAŘÍZENÍ FAČR DODRŽUJTE MÍSTA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NA SEZENÍ OZNAČENÁ ZNAČKOU.</a:t>
            </a:r>
            <a:endParaRPr lang="cs-CZ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JSOU ZAKÁZANÁ MÍSTA NA STÁNÍ.</a:t>
            </a:r>
            <a:endParaRPr lang="cs-CZ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DODRŽUJTE BEZPEČNÉ VZDÁLENOSTI A HYGIENICKÁ OPATŘENÍ. DĚKUJEME !</a:t>
            </a:r>
            <a:endParaRPr lang="cs-CZ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B4DC0C9B-7047-4DFD-8228-68F2E732244A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16905"/>
          <a:stretch/>
        </p:blipFill>
        <p:spPr>
          <a:xfrm>
            <a:off x="8794019" y="4654396"/>
            <a:ext cx="835502" cy="60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167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106091" y="116499"/>
            <a:ext cx="21993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altLang="cs-CZ" sz="1200" b="1" dirty="0">
                <a:solidFill>
                  <a:schemeClr val="accent5"/>
                </a:solidFill>
              </a:rPr>
              <a:t> </a:t>
            </a:r>
            <a:endParaRPr lang="cs-CZ" sz="1200" dirty="0">
              <a:solidFill>
                <a:schemeClr val="accent5"/>
              </a:solidFill>
            </a:endParaRPr>
          </a:p>
        </p:txBody>
      </p:sp>
      <p:pic>
        <p:nvPicPr>
          <p:cNvPr id="1036" name="Picture 12" descr="https://www.facebook.com/images/emoji.php/v9/f4e/1/16/275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0825" y="-212725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https://www.facebook.com/images/emoji.php/v9/f4e/1/16/275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7825" y="-212725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Obdélník 23"/>
          <p:cNvSpPr/>
          <p:nvPr/>
        </p:nvSpPr>
        <p:spPr>
          <a:xfrm>
            <a:off x="102802" y="1499821"/>
            <a:ext cx="18473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cs-CZ" sz="1300" dirty="0"/>
          </a:p>
        </p:txBody>
      </p:sp>
      <p:sp>
        <p:nvSpPr>
          <p:cNvPr id="3" name="Obdélník 2"/>
          <p:cNvSpPr/>
          <p:nvPr/>
        </p:nvSpPr>
        <p:spPr>
          <a:xfrm>
            <a:off x="16163" y="-26306"/>
            <a:ext cx="5081184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sz="1100" b="1" dirty="0"/>
          </a:p>
          <a:p>
            <a:endParaRPr lang="cs-CZ" sz="1100" b="1" dirty="0"/>
          </a:p>
          <a:p>
            <a:endParaRPr lang="cs-CZ" sz="1100" b="1" dirty="0"/>
          </a:p>
          <a:p>
            <a:endParaRPr lang="cs-CZ" sz="1100" dirty="0"/>
          </a:p>
          <a:p>
            <a:pPr algn="just"/>
            <a:endParaRPr lang="cs-CZ" sz="500" b="1" dirty="0"/>
          </a:p>
          <a:p>
            <a:endParaRPr lang="cs-CZ" sz="1200" b="1" dirty="0"/>
          </a:p>
          <a:p>
            <a:endParaRPr lang="cs-CZ" sz="1200" b="1" dirty="0"/>
          </a:p>
          <a:p>
            <a:endParaRPr lang="cs-CZ" sz="1200" b="1" dirty="0"/>
          </a:p>
        </p:txBody>
      </p:sp>
      <p:sp>
        <p:nvSpPr>
          <p:cNvPr id="7" name="Obdélník 6"/>
          <p:cNvSpPr/>
          <p:nvPr/>
        </p:nvSpPr>
        <p:spPr>
          <a:xfrm>
            <a:off x="3389136" y="4758420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i="1" dirty="0"/>
              <a:t> </a:t>
            </a: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1802603" y="546669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cs-CZ" dirty="0"/>
          </a:p>
        </p:txBody>
      </p:sp>
      <p:sp>
        <p:nvSpPr>
          <p:cNvPr id="5" name="AutoShape 2" descr="Výsledek obrázku pro fkzbuzany logo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36" name="Obrázek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908" y="6617262"/>
            <a:ext cx="4961092" cy="240738"/>
          </a:xfrm>
          <a:prstGeom prst="rect">
            <a:avLst/>
          </a:prstGeom>
        </p:spPr>
      </p:pic>
      <p:pic>
        <p:nvPicPr>
          <p:cNvPr id="45" name="Obrázek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184" y="6617262"/>
            <a:ext cx="4961092" cy="240738"/>
          </a:xfrm>
          <a:prstGeom prst="rect">
            <a:avLst/>
          </a:prstGeom>
        </p:spPr>
      </p:pic>
      <p:cxnSp>
        <p:nvCxnSpPr>
          <p:cNvPr id="65" name="Přímá spojnice 64"/>
          <p:cNvCxnSpPr>
            <a:cxnSpLocks/>
          </p:cNvCxnSpPr>
          <p:nvPr/>
        </p:nvCxnSpPr>
        <p:spPr>
          <a:xfrm>
            <a:off x="16163" y="4298083"/>
            <a:ext cx="492403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bdélník 39">
            <a:extLst>
              <a:ext uri="{FF2B5EF4-FFF2-40B4-BE49-F238E27FC236}">
                <a16:creationId xmlns:a16="http://schemas.microsoft.com/office/drawing/2014/main" xmlns="" id="{372FA102-C7CD-4858-AC37-88D2CB369873}"/>
              </a:ext>
            </a:extLst>
          </p:cNvPr>
          <p:cNvSpPr/>
          <p:nvPr/>
        </p:nvSpPr>
        <p:spPr>
          <a:xfrm>
            <a:off x="-4715" y="7937"/>
            <a:ext cx="4944908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1400" b="1" dirty="0">
                <a:solidFill>
                  <a:srgbClr val="0070C0"/>
                </a:solidFill>
              </a:rPr>
              <a:t>V Neratovicích bylo všechno špatně</a:t>
            </a:r>
          </a:p>
          <a:p>
            <a:pPr algn="just"/>
            <a:r>
              <a:rPr lang="cs-CZ" sz="1400" b="1" dirty="0"/>
              <a:t>FK Neratovice – FK Ostrov 5:0 (2:0)</a:t>
            </a:r>
          </a:p>
          <a:p>
            <a:pPr algn="just"/>
            <a:r>
              <a:rPr lang="cs-CZ" sz="1300" dirty="0"/>
              <a:t>Brzy ráno v šest hod. jsme vyjížděli s cílem bodovat a poprat se s počasím, s těžkým terénem a silným soupeřem. Bohužel již v 8. minutě jsme inkasoval a museli dohánět skóre. První poločas byl bojovný. Náš soupeř měl mírně navrch a ve 45. min po standartní situaci přidal 2. gól po naší nešťastné teči. Vstup do 2. poločasu se nám vůbec nepovedl. Inkasovali jsme po našich chybách v 50. a 51. min! Po vyloučení Veverky v 71 min. se utkání už jen dohrávalo. Domácí nás ještě potrestali v 88 min. a nadělili nám tak nepopulárního „</a:t>
            </a:r>
            <a:r>
              <a:rPr lang="cs-CZ" sz="1300" dirty="0" err="1"/>
              <a:t>bůra</a:t>
            </a:r>
            <a:r>
              <a:rPr lang="cs-CZ" sz="1300" dirty="0"/>
              <a:t>“.</a:t>
            </a:r>
          </a:p>
          <a:p>
            <a:pPr algn="just">
              <a:spcBef>
                <a:spcPts val="600"/>
              </a:spcBef>
            </a:pPr>
            <a:r>
              <a:rPr lang="cs-CZ" sz="1300" b="1" dirty="0"/>
              <a:t>Sestava FKO: </a:t>
            </a:r>
            <a:r>
              <a:rPr lang="cs-CZ" sz="1300" dirty="0"/>
              <a:t>	                     </a:t>
            </a:r>
            <a:r>
              <a:rPr lang="cs-CZ" sz="1300" dirty="0" err="1"/>
              <a:t>Süttö</a:t>
            </a:r>
            <a:r>
              <a:rPr lang="cs-CZ" sz="1300" dirty="0"/>
              <a:t> ml. </a:t>
            </a:r>
          </a:p>
          <a:p>
            <a:pPr algn="just"/>
            <a:r>
              <a:rPr lang="cs-CZ" sz="1300" dirty="0"/>
              <a:t>	Toth – Vondráček - </a:t>
            </a:r>
            <a:r>
              <a:rPr lang="cs-CZ" sz="1300" dirty="0" err="1"/>
              <a:t>Nutsu</a:t>
            </a:r>
            <a:r>
              <a:rPr lang="cs-CZ" sz="1300" dirty="0"/>
              <a:t> - Dušek</a:t>
            </a:r>
          </a:p>
          <a:p>
            <a:r>
              <a:rPr lang="cs-CZ" sz="1300" dirty="0"/>
              <a:t>	Kobera - Kočí (56´ Hron) – Veverka - Vrba</a:t>
            </a:r>
          </a:p>
          <a:p>
            <a:r>
              <a:rPr lang="cs-CZ" sz="1300" dirty="0"/>
              <a:t>	     Jankovský - Bursík (57´Samir)                                                                       </a:t>
            </a:r>
            <a:br>
              <a:rPr lang="cs-CZ" sz="1300" dirty="0"/>
            </a:br>
            <a:r>
              <a:rPr lang="cs-CZ" sz="1300" dirty="0"/>
              <a:t>Připraveni: Vaněček (B), Horváth Červená karta: Veverka </a:t>
            </a:r>
            <a:endParaRPr lang="cs-CZ" sz="1400" b="1" dirty="0">
              <a:solidFill>
                <a:srgbClr val="0070C0"/>
              </a:solidFill>
            </a:endParaRP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xmlns="" id="{4429D1D0-18EE-42CB-8A82-67807FB15F6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637" y="2338099"/>
            <a:ext cx="617273" cy="617273"/>
          </a:xfrm>
          <a:prstGeom prst="rect">
            <a:avLst/>
          </a:prstGeom>
        </p:spPr>
      </p:pic>
      <p:sp>
        <p:nvSpPr>
          <p:cNvPr id="41" name="Obdélník 40">
            <a:extLst>
              <a:ext uri="{FF2B5EF4-FFF2-40B4-BE49-F238E27FC236}">
                <a16:creationId xmlns:a16="http://schemas.microsoft.com/office/drawing/2014/main" xmlns="" id="{87B619B2-7F71-4C6E-87A7-0EFA9C4BAF41}"/>
              </a:ext>
            </a:extLst>
          </p:cNvPr>
          <p:cNvSpPr/>
          <p:nvPr/>
        </p:nvSpPr>
        <p:spPr>
          <a:xfrm>
            <a:off x="5032568" y="969907"/>
            <a:ext cx="4873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cs-CZ" sz="1200" dirty="0"/>
              <a:t>1.kolo  Č. Lípa – ARITMA     	</a:t>
            </a:r>
            <a:r>
              <a:rPr lang="cs-CZ" sz="1200" dirty="0">
                <a:solidFill>
                  <a:srgbClr val="FF0000"/>
                </a:solidFill>
              </a:rPr>
              <a:t>2:1 p.  </a:t>
            </a:r>
            <a:r>
              <a:rPr lang="cs-CZ" sz="1200" dirty="0"/>
              <a:t>2.kolo  ARITMA – Dobříš             </a:t>
            </a:r>
            <a:r>
              <a:rPr lang="cs-CZ" sz="1200" dirty="0">
                <a:solidFill>
                  <a:srgbClr val="00B050"/>
                </a:solidFill>
              </a:rPr>
              <a:t>2:0</a:t>
            </a:r>
          </a:p>
          <a:p>
            <a:pPr algn="just"/>
            <a:r>
              <a:rPr lang="cs-CZ" sz="1200" dirty="0"/>
              <a:t>3.kolo  Kladno – ARITMA     	</a:t>
            </a:r>
            <a:r>
              <a:rPr lang="cs-CZ" sz="1200" dirty="0">
                <a:solidFill>
                  <a:srgbClr val="FF0000"/>
                </a:solidFill>
              </a:rPr>
              <a:t>2:0      </a:t>
            </a:r>
            <a:r>
              <a:rPr lang="cs-CZ" sz="1200" dirty="0"/>
              <a:t>4.kolo  ARITMA – Baník Most     </a:t>
            </a:r>
            <a:r>
              <a:rPr lang="cs-CZ" sz="1200" dirty="0">
                <a:solidFill>
                  <a:srgbClr val="FF0000"/>
                </a:solidFill>
              </a:rPr>
              <a:t>0:1</a:t>
            </a:r>
          </a:p>
          <a:p>
            <a:pPr algn="just"/>
            <a:r>
              <a:rPr lang="cs-CZ" sz="1200" dirty="0"/>
              <a:t>5.kolo  Rakovník – ARITMA 	</a:t>
            </a:r>
            <a:r>
              <a:rPr lang="cs-CZ" sz="1200" dirty="0">
                <a:solidFill>
                  <a:srgbClr val="00B050"/>
                </a:solidFill>
              </a:rPr>
              <a:t>1:2     </a:t>
            </a:r>
            <a:r>
              <a:rPr lang="cs-CZ" sz="1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1200" dirty="0"/>
              <a:t>6.kolo  ARITMA – Český Brod     </a:t>
            </a:r>
            <a:r>
              <a:rPr lang="cs-CZ" sz="1200" dirty="0">
                <a:solidFill>
                  <a:srgbClr val="FF0000"/>
                </a:solidFill>
              </a:rPr>
              <a:t>0:1 p.</a:t>
            </a:r>
            <a:endParaRPr lang="cs-CZ" sz="1200" dirty="0"/>
          </a:p>
        </p:txBody>
      </p:sp>
      <p:sp>
        <p:nvSpPr>
          <p:cNvPr id="28" name="Obdélník 27">
            <a:extLst>
              <a:ext uri="{FF2B5EF4-FFF2-40B4-BE49-F238E27FC236}">
                <a16:creationId xmlns:a16="http://schemas.microsoft.com/office/drawing/2014/main" xmlns="" id="{D91A794C-0D96-4494-9B39-2E12BC005D39}"/>
              </a:ext>
            </a:extLst>
          </p:cNvPr>
          <p:cNvSpPr/>
          <p:nvPr/>
        </p:nvSpPr>
        <p:spPr>
          <a:xfrm>
            <a:off x="4993057" y="1518477"/>
            <a:ext cx="48493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1400" b="1" dirty="0">
                <a:solidFill>
                  <a:srgbClr val="0070C0"/>
                </a:solidFill>
              </a:rPr>
              <a:t>Tabulka divize B po 6. kole:</a:t>
            </a:r>
            <a:endParaRPr lang="cs-CZ" sz="1400" dirty="0">
              <a:solidFill>
                <a:srgbClr val="0070C0"/>
              </a:solidFill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xmlns="" id="{AAA85172-FDF8-46B0-8493-7FBD9BE33889}"/>
              </a:ext>
            </a:extLst>
          </p:cNvPr>
          <p:cNvSpPr/>
          <p:nvPr/>
        </p:nvSpPr>
        <p:spPr>
          <a:xfrm>
            <a:off x="31664" y="4994556"/>
            <a:ext cx="490304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cs-CZ" sz="1500" b="1" dirty="0">
                <a:solidFill>
                  <a:srgbClr val="FF0000"/>
                </a:solidFill>
              </a:rPr>
              <a:t>PŘIJĎTE ZÍTRA PODPOŘIT B TÝM !</a:t>
            </a:r>
          </a:p>
          <a:p>
            <a:pPr algn="ctr"/>
            <a:r>
              <a:rPr lang="cs-CZ" sz="1300" b="1" dirty="0"/>
              <a:t>NEDĚLE 4.10. od 16:00 hod. hřiště Květnová </a:t>
            </a:r>
          </a:p>
          <a:p>
            <a:pPr algn="ctr"/>
            <a:r>
              <a:rPr lang="cs-CZ" sz="1300" dirty="0"/>
              <a:t>proti </a:t>
            </a:r>
            <a:r>
              <a:rPr lang="cs-CZ" sz="1600" b="1" dirty="0"/>
              <a:t>Slavoj </a:t>
            </a:r>
            <a:r>
              <a:rPr lang="cs-CZ" sz="1600" b="1" dirty="0" err="1"/>
              <a:t>Kynšperk</a:t>
            </a:r>
            <a:endParaRPr lang="cs-CZ" sz="1600" b="1" dirty="0"/>
          </a:p>
        </p:txBody>
      </p:sp>
      <p:cxnSp>
        <p:nvCxnSpPr>
          <p:cNvPr id="31" name="Přímá spojnice 30">
            <a:extLst>
              <a:ext uri="{FF2B5EF4-FFF2-40B4-BE49-F238E27FC236}">
                <a16:creationId xmlns:a16="http://schemas.microsoft.com/office/drawing/2014/main" xmlns="" id="{2E81BF20-770A-4055-893D-56BE4FEBB724}"/>
              </a:ext>
            </a:extLst>
          </p:cNvPr>
          <p:cNvCxnSpPr>
            <a:cxnSpLocks/>
          </p:cNvCxnSpPr>
          <p:nvPr/>
        </p:nvCxnSpPr>
        <p:spPr>
          <a:xfrm>
            <a:off x="31664" y="3199288"/>
            <a:ext cx="4921336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ázek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6759" y="1792209"/>
            <a:ext cx="4775666" cy="3820229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xmlns="" id="{C5B1121D-CFFF-4425-9ED5-E6CB4D221F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91658" y="5724144"/>
            <a:ext cx="4759144" cy="94058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xmlns="" id="{7F85C811-4F29-4842-992C-8BFB4C31642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332" y="5724144"/>
            <a:ext cx="4759145" cy="948600"/>
          </a:xfrm>
          <a:prstGeom prst="rect">
            <a:avLst/>
          </a:prstGeom>
        </p:spPr>
      </p:pic>
      <p:sp>
        <p:nvSpPr>
          <p:cNvPr id="15" name="Obdélník 14">
            <a:extLst>
              <a:ext uri="{FF2B5EF4-FFF2-40B4-BE49-F238E27FC236}">
                <a16:creationId xmlns:a16="http://schemas.microsoft.com/office/drawing/2014/main" xmlns="" id="{4886937E-30D0-4CAB-A347-6987EE174C18}"/>
              </a:ext>
            </a:extLst>
          </p:cNvPr>
          <p:cNvSpPr/>
          <p:nvPr/>
        </p:nvSpPr>
        <p:spPr>
          <a:xfrm>
            <a:off x="4944908" y="7937"/>
            <a:ext cx="494073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1400" b="1" dirty="0">
                <a:solidFill>
                  <a:srgbClr val="0070C0"/>
                </a:solidFill>
              </a:rPr>
              <a:t>Náš dnešní soupeř ARITMA PRAHA</a:t>
            </a:r>
            <a:endParaRPr lang="cs-CZ" sz="1400" dirty="0">
              <a:solidFill>
                <a:srgbClr val="0070C0"/>
              </a:solidFill>
            </a:endParaRPr>
          </a:p>
          <a:p>
            <a:pPr algn="just"/>
            <a:r>
              <a:rPr lang="cs-CZ" sz="1200" dirty="0"/>
              <a:t>Klub byl založen v roce 1908. V současné době má 1.100 členů. Ze známějších fotbalistů zde působili např. sparťané: Tichý (stříbro z MS v Chile), </a:t>
            </a:r>
            <a:r>
              <a:rPr lang="cs-CZ" sz="1200" dirty="0" err="1"/>
              <a:t>Gůra</a:t>
            </a:r>
            <a:r>
              <a:rPr lang="cs-CZ" sz="1200" dirty="0"/>
              <a:t>, Svoboda, Mistr či bývalý trenér reprezentace Dušan </a:t>
            </a:r>
            <a:r>
              <a:rPr lang="cs-CZ" sz="1200" dirty="0" err="1"/>
              <a:t>Uhrin</a:t>
            </a:r>
            <a:r>
              <a:rPr lang="cs-CZ" sz="1200" dirty="0"/>
              <a:t>. Z těch mladších reprezentantů Pudil či </a:t>
            </a:r>
            <a:r>
              <a:rPr lang="cs-CZ" sz="1200" dirty="0" err="1"/>
              <a:t>Šírl</a:t>
            </a:r>
            <a:r>
              <a:rPr lang="cs-CZ" sz="1200" dirty="0"/>
              <a:t>. Výsledky Aritmy:</a:t>
            </a:r>
          </a:p>
        </p:txBody>
      </p:sp>
      <p:pic>
        <p:nvPicPr>
          <p:cNvPr id="19" name="Obrázek 18">
            <a:extLst>
              <a:ext uri="{FF2B5EF4-FFF2-40B4-BE49-F238E27FC236}">
                <a16:creationId xmlns:a16="http://schemas.microsoft.com/office/drawing/2014/main" xmlns="" id="{880D0FC5-B28E-47D0-B9AE-3CEA5E6E54B4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0302" b="-98327"/>
          <a:stretch/>
        </p:blipFill>
        <p:spPr>
          <a:xfrm>
            <a:off x="2103790" y="6259416"/>
            <a:ext cx="702228" cy="35784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0" name="Obdélník 19">
            <a:extLst>
              <a:ext uri="{FF2B5EF4-FFF2-40B4-BE49-F238E27FC236}">
                <a16:creationId xmlns:a16="http://schemas.microsoft.com/office/drawing/2014/main" xmlns="" id="{BEA69D5D-9CB2-42C1-AC61-874F8735C672}"/>
              </a:ext>
            </a:extLst>
          </p:cNvPr>
          <p:cNvSpPr/>
          <p:nvPr/>
        </p:nvSpPr>
        <p:spPr>
          <a:xfrm>
            <a:off x="-53701" y="3190087"/>
            <a:ext cx="500102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b="1" dirty="0">
                <a:solidFill>
                  <a:srgbClr val="0070C0"/>
                </a:solidFill>
              </a:rPr>
              <a:t>FKO posílil v poslední přestupní den</a:t>
            </a:r>
          </a:p>
          <a:p>
            <a:r>
              <a:rPr lang="cs-CZ" sz="1300" b="1" dirty="0"/>
              <a:t>Jaroslav Zedníček </a:t>
            </a:r>
            <a:r>
              <a:rPr lang="cs-CZ" sz="1300" dirty="0"/>
              <a:t>– 19 let, odchovanec, který prošel Baníkem Sokolov a Slavií Karlovy Vary, odkud se i vrátil. Ofenzivní hráč.</a:t>
            </a:r>
          </a:p>
          <a:p>
            <a:r>
              <a:rPr lang="cs-CZ" sz="1300" b="1" dirty="0" err="1"/>
              <a:t>Jaffan</a:t>
            </a:r>
            <a:r>
              <a:rPr lang="cs-CZ" sz="1300" b="1" dirty="0"/>
              <a:t> Samir </a:t>
            </a:r>
            <a:r>
              <a:rPr lang="cs-CZ" sz="1300" dirty="0"/>
              <a:t>– 19 let, odchovanec Slavie Karlovy Vary. Hostování do konce roku výměnou za Chomáta. Hráč do záložní řady.</a:t>
            </a:r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xmlns="" id="{AD8B0F6D-ADBE-452B-A5CC-769708FD3E18}"/>
              </a:ext>
            </a:extLst>
          </p:cNvPr>
          <p:cNvSpPr/>
          <p:nvPr/>
        </p:nvSpPr>
        <p:spPr>
          <a:xfrm>
            <a:off x="-22332" y="4307284"/>
            <a:ext cx="50010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b="1" dirty="0">
                <a:solidFill>
                  <a:srgbClr val="0070C0"/>
                </a:solidFill>
              </a:rPr>
              <a:t>Gratulujeme k 75.narozeninám panu TOMÁŠI ŠTĚPÁNKOVI !</a:t>
            </a:r>
          </a:p>
          <a:p>
            <a:r>
              <a:rPr lang="cs-CZ" sz="1300" dirty="0"/>
              <a:t>Pan Štěpánek působil jako hráč (divize Škoda Ostrov) a dlouhá léta jako trenér (MDDM Ostrov, Škoda Ostrov, FK Ostrov). Přejeme vše nej ! </a:t>
            </a:r>
          </a:p>
        </p:txBody>
      </p:sp>
      <p:cxnSp>
        <p:nvCxnSpPr>
          <p:cNvPr id="43" name="Přímá spojnice 42">
            <a:extLst>
              <a:ext uri="{FF2B5EF4-FFF2-40B4-BE49-F238E27FC236}">
                <a16:creationId xmlns:a16="http://schemas.microsoft.com/office/drawing/2014/main" xmlns="" id="{7955F95F-4731-493F-AA88-C7FEF635A6CA}"/>
              </a:ext>
            </a:extLst>
          </p:cNvPr>
          <p:cNvCxnSpPr>
            <a:cxnSpLocks/>
          </p:cNvCxnSpPr>
          <p:nvPr/>
        </p:nvCxnSpPr>
        <p:spPr>
          <a:xfrm>
            <a:off x="-4715" y="5027003"/>
            <a:ext cx="492403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913480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6589</TotalTime>
  <Words>526</Words>
  <Application>Microsoft Office PowerPoint</Application>
  <PresentationFormat>A4 (210 x 297 mm)</PresentationFormat>
  <Paragraphs>58</Paragraphs>
  <Slides>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Impact</vt:lpstr>
      <vt:lpstr>Times New Roman</vt:lpstr>
      <vt:lpstr>Motiv Office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Filip Tomáň</dc:creator>
  <cp:lastModifiedBy>Miroslav Faktor</cp:lastModifiedBy>
  <cp:revision>406</cp:revision>
  <cp:lastPrinted>2020-10-02T11:28:34Z</cp:lastPrinted>
  <dcterms:created xsi:type="dcterms:W3CDTF">2015-03-19T09:59:21Z</dcterms:created>
  <dcterms:modified xsi:type="dcterms:W3CDTF">2020-10-05T11:33:47Z</dcterms:modified>
</cp:coreProperties>
</file>